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341" r:id="rId4"/>
    <p:sldId id="342" r:id="rId5"/>
    <p:sldId id="340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3" r:id="rId16"/>
    <p:sldId id="352" r:id="rId17"/>
    <p:sldId id="359" r:id="rId18"/>
    <p:sldId id="360" r:id="rId19"/>
    <p:sldId id="356" r:id="rId20"/>
    <p:sldId id="357" r:id="rId21"/>
    <p:sldId id="358" r:id="rId22"/>
    <p:sldId id="355" r:id="rId23"/>
    <p:sldId id="361" r:id="rId24"/>
  </p:sldIdLst>
  <p:sldSz cx="9144000" cy="6858000" type="screen4x3"/>
  <p:notesSz cx="67310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2760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2760"/>
          </a:xfrm>
          <a:prstGeom prst="rect">
            <a:avLst/>
          </a:prstGeom>
        </p:spPr>
        <p:txBody>
          <a:bodyPr vert="horz" lIns="90352" tIns="45176" rIns="90352" bIns="45176" rtlCol="0"/>
          <a:lstStyle>
            <a:lvl1pPr algn="r">
              <a:defRPr sz="1200"/>
            </a:lvl1pPr>
          </a:lstStyle>
          <a:p>
            <a:fld id="{B2DDBE88-2894-435A-8C46-442EE34E5953}" type="datetimeFigureOut">
              <a:rPr lang="fr-FR" smtClean="0"/>
              <a:t>07/06/2021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52" tIns="45176" rIns="90352" bIns="4517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1220"/>
            <a:ext cx="5384800" cy="4434840"/>
          </a:xfrm>
          <a:prstGeom prst="rect">
            <a:avLst/>
          </a:prstGeom>
        </p:spPr>
        <p:txBody>
          <a:bodyPr vert="horz" lIns="90352" tIns="45176" rIns="90352" bIns="4517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29"/>
            <a:ext cx="2916767" cy="492760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2676" y="9360729"/>
            <a:ext cx="2916767" cy="492760"/>
          </a:xfrm>
          <a:prstGeom prst="rect">
            <a:avLst/>
          </a:prstGeom>
        </p:spPr>
        <p:txBody>
          <a:bodyPr vert="horz" lIns="90352" tIns="45176" rIns="90352" bIns="45176" rtlCol="0" anchor="b"/>
          <a:lstStyle>
            <a:lvl1pPr algn="r">
              <a:defRPr sz="1200"/>
            </a:lvl1pPr>
          </a:lstStyle>
          <a:p>
            <a:fld id="{A9AB30B6-8AE3-4E80-83FE-50AEC1CF2B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5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07/06/2021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aparemborde@upic.asso.fr" TargetMode="External"/><Relationship Id="rId2" Type="http://schemas.openxmlformats.org/officeDocument/2006/relationships/hyperlink" Target="https://92.fcpe-asso.fr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PRESENTATION DU COLLEGE ET DE LA CLASSE DE 6EME</a:t>
            </a:r>
            <a:br>
              <a:rPr lang="fr-FR" sz="5400" dirty="0" smtClean="0">
                <a:solidFill>
                  <a:srgbClr val="FF0000"/>
                </a:solidFill>
              </a:rPr>
            </a:b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parents de CM2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56084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 emploi du temps de 6ème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4" t="11503" r="53" b="39591"/>
          <a:stretch/>
        </p:blipFill>
        <p:spPr bwMode="auto">
          <a:xfrm>
            <a:off x="755575" y="764703"/>
            <a:ext cx="7704857" cy="374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6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dispositifs d’accompagnement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Picture 2" descr="D:\Users\brigitte.bellengier\Pictures\educ-SOUTIEN-ELEVES-DIFFICULT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848" y="1425584"/>
            <a:ext cx="2088232" cy="3787223"/>
          </a:xfrm>
          <a:noFill/>
        </p:spPr>
      </p:pic>
    </p:spTree>
    <p:extLst>
      <p:ext uri="{BB962C8B-B14F-4D97-AF65-F5344CB8AC3E}">
        <p14:creationId xmlns:p14="http://schemas.microsoft.com/office/powerpoint/2010/main" val="6471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59983"/>
            <a:ext cx="4978896" cy="49006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En classe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76370"/>
            <a:ext cx="7931224" cy="266429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Types de troubles des apprentissages : dyslexie, dyspraxie, troubles de l’attention</a:t>
            </a:r>
          </a:p>
          <a:p>
            <a:r>
              <a:rPr lang="fr-FR" dirty="0" smtClean="0"/>
              <a:t>Exemples d’aménagements : évaluer davantage à l’oral, dictées à trous, utilisation d’un ordinateur, cartes mentales, aide humaine (AESH)…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23207" t="22682" r="35699" b="42486"/>
          <a:stretch/>
        </p:blipFill>
        <p:spPr bwMode="auto">
          <a:xfrm>
            <a:off x="2339752" y="3212976"/>
            <a:ext cx="5904656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50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337" y="188640"/>
            <a:ext cx="7499176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Devoirs faits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4794" y="82272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u="sng" dirty="0" smtClean="0"/>
              <a:t>Objectif </a:t>
            </a:r>
            <a:r>
              <a:rPr lang="fr-FR" sz="2400" dirty="0" smtClean="0"/>
              <a:t>: Temps dédié, en dehors des heures de classe, pour faire </a:t>
            </a:r>
            <a:r>
              <a:rPr lang="fr-FR" sz="2400" dirty="0"/>
              <a:t>les devoirs </a:t>
            </a:r>
            <a:r>
              <a:rPr lang="fr-FR" sz="2400" dirty="0" smtClean="0"/>
              <a:t>mais </a:t>
            </a:r>
            <a:r>
              <a:rPr lang="fr-FR" sz="2400" dirty="0"/>
              <a:t>« Devoirs faits » ne veut pas dire « devoirs finis ». </a:t>
            </a:r>
          </a:p>
          <a:p>
            <a:pPr marL="0" indent="0">
              <a:buNone/>
            </a:pPr>
            <a:r>
              <a:rPr lang="fr-FR" sz="2400" u="sng" dirty="0" smtClean="0"/>
              <a:t>Modalités</a:t>
            </a:r>
            <a:r>
              <a:rPr lang="fr-FR" sz="2400" dirty="0" smtClean="0"/>
              <a:t> :</a:t>
            </a:r>
          </a:p>
          <a:p>
            <a:r>
              <a:rPr lang="fr-FR" sz="2400" dirty="0" smtClean="0"/>
              <a:t>après </a:t>
            </a:r>
            <a:r>
              <a:rPr lang="fr-FR" sz="2400" dirty="0"/>
              <a:t>les </a:t>
            </a:r>
            <a:r>
              <a:rPr lang="fr-FR" sz="2400" dirty="0" smtClean="0"/>
              <a:t>cours, </a:t>
            </a:r>
            <a:r>
              <a:rPr lang="fr-FR" sz="2400" dirty="0"/>
              <a:t>1 à 2 heures par semaines</a:t>
            </a:r>
          </a:p>
          <a:p>
            <a:r>
              <a:rPr lang="fr-FR" sz="2400" dirty="0"/>
              <a:t>p</a:t>
            </a:r>
            <a:r>
              <a:rPr lang="fr-FR" sz="2400" dirty="0" smtClean="0"/>
              <a:t>ar </a:t>
            </a:r>
            <a:r>
              <a:rPr lang="fr-FR" sz="2400" dirty="0"/>
              <a:t>petits groupes, avec un professeur référent. </a:t>
            </a:r>
            <a:r>
              <a:rPr lang="fr-FR" sz="2400" dirty="0" smtClean="0"/>
              <a:t>     	   </a:t>
            </a:r>
          </a:p>
          <a:p>
            <a:r>
              <a:rPr lang="fr-FR" sz="2400" dirty="0" smtClean="0"/>
              <a:t> </a:t>
            </a:r>
            <a:r>
              <a:rPr lang="fr-FR" sz="2400" dirty="0"/>
              <a:t>a</a:t>
            </a:r>
            <a:r>
              <a:rPr lang="fr-FR" sz="2400" dirty="0" smtClean="0"/>
              <a:t>pprentissage </a:t>
            </a:r>
            <a:r>
              <a:rPr lang="fr-FR" sz="2400" dirty="0"/>
              <a:t>de l'autonomie, retour sur </a:t>
            </a:r>
            <a:r>
              <a:rPr lang="fr-FR" sz="2400" dirty="0" smtClean="0"/>
              <a:t>les méthodes </a:t>
            </a:r>
            <a:r>
              <a:rPr lang="fr-FR" sz="2400" dirty="0"/>
              <a:t>de travail et aide pour les </a:t>
            </a:r>
            <a:r>
              <a:rPr lang="fr-FR" sz="2400" dirty="0" smtClean="0"/>
              <a:t>devoirs.</a:t>
            </a:r>
          </a:p>
          <a:p>
            <a:pPr marL="0" indent="0">
              <a:buNone/>
            </a:pPr>
            <a:r>
              <a:rPr lang="fr-FR" sz="2400" u="sng" dirty="0" smtClean="0"/>
              <a:t>Communication</a:t>
            </a:r>
            <a:r>
              <a:rPr lang="fr-FR" sz="2400" dirty="0" smtClean="0"/>
              <a:t> </a:t>
            </a:r>
            <a:r>
              <a:rPr lang="fr-FR" sz="2400" dirty="0"/>
              <a:t>: Un carnet de suivi sera inséré dans le carnet de liaison des élèves inscrits</a:t>
            </a:r>
            <a:r>
              <a:rPr lang="fr-FR" sz="2400" dirty="0" smtClean="0"/>
              <a:t>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	+ </a:t>
            </a:r>
            <a:r>
              <a:rPr lang="fr-FR" sz="2400" i="1" dirty="0" smtClean="0"/>
              <a:t>une heure d’étude sur le temps du midi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192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5516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PREMIS </a:t>
            </a:r>
            <a:br>
              <a:rPr lang="fr-FR" dirty="0" smtClean="0"/>
            </a:br>
            <a:r>
              <a:rPr lang="fr-FR" sz="2200" dirty="0" smtClean="0"/>
              <a:t>(Plan pour la réussite à l’école et une meilleure insertion scolaire)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1296144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fr-FR" sz="2800" dirty="0"/>
              <a:t>E</a:t>
            </a:r>
            <a:r>
              <a:rPr lang="fr-FR" sz="2800" dirty="0" smtClean="0"/>
              <a:t>lèves qui manquent de repère, de confiance, problèmes de concentration, d’organisation ou de méthodologie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115616" y="2608606"/>
            <a:ext cx="6552728" cy="1384995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1 atelier hebdomadaire de découverte </a:t>
            </a:r>
          </a:p>
          <a:p>
            <a:pPr algn="ctr"/>
            <a:r>
              <a:rPr lang="fr-FR" sz="2800" b="1" dirty="0"/>
              <a:t>    </a:t>
            </a:r>
            <a:r>
              <a:rPr lang="fr-FR" sz="2800" b="1" dirty="0" smtClean="0"/>
              <a:t>+                     </a:t>
            </a:r>
            <a:endParaRPr lang="fr-FR" sz="2800" b="1" dirty="0"/>
          </a:p>
          <a:p>
            <a:pPr algn="ctr"/>
            <a:r>
              <a:rPr lang="fr-FR" sz="2800" b="1" dirty="0"/>
              <a:t>1 tutorat individuel par </a:t>
            </a:r>
            <a:r>
              <a:rPr lang="fr-FR" sz="2800" b="1" dirty="0" smtClean="0"/>
              <a:t>un adulte </a:t>
            </a:r>
            <a:r>
              <a:rPr lang="fr-FR" sz="2800" b="1" dirty="0"/>
              <a:t>référent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43608" y="450912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Exemples d’ateliers : théâtre, arts de la récup’, goûter radio, yoga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171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/>
          <a:srcRect l="49421" t="31096" r="28761" b="6902"/>
          <a:stretch/>
        </p:blipFill>
        <p:spPr bwMode="auto">
          <a:xfrm>
            <a:off x="858430" y="2347139"/>
            <a:ext cx="3672458" cy="3362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/>
          <p:cNvPicPr/>
          <p:nvPr/>
        </p:nvPicPr>
        <p:blipFill rotWithShape="1">
          <a:blip r:embed="rId2"/>
          <a:srcRect l="71355" t="32677" r="10463" b="30438"/>
          <a:stretch/>
        </p:blipFill>
        <p:spPr bwMode="auto">
          <a:xfrm>
            <a:off x="4716016" y="2347139"/>
            <a:ext cx="3528392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40234" y="742056"/>
            <a:ext cx="68407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L’ENVIRONNEMENT NUMERIQUE DE TRAVAIL : OZE </a:t>
            </a:r>
            <a:r>
              <a:rPr lang="fr-FR" sz="2000" i="1" dirty="0"/>
              <a:t>https://enc.hauts-de-seine.fr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99244" y="170080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Tous les responsables et les élèves recevront à la rentrée un code d’accès pour suivre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923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8864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L’ENT OZE   </a:t>
            </a:r>
            <a:r>
              <a:rPr lang="fr-FR" sz="2800" dirty="0" smtClean="0"/>
              <a:t>: la page d’accueil</a:t>
            </a:r>
            <a:endParaRPr lang="fr-FR" sz="2800" dirty="0"/>
          </a:p>
        </p:txBody>
      </p:sp>
      <p:pic>
        <p:nvPicPr>
          <p:cNvPr id="3" name="Image 2" descr="Une image contenant capture d’écran, afficher&#10;&#10;Description générée automatiquem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848872" cy="4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128792" cy="92211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 classe de 6</a:t>
            </a:r>
            <a:r>
              <a:rPr lang="fr-FR" baseline="30000" dirty="0" smtClean="0">
                <a:solidFill>
                  <a:srgbClr val="FF0000"/>
                </a:solidFill>
              </a:rPr>
              <a:t>ème</a:t>
            </a:r>
            <a:r>
              <a:rPr lang="fr-FR" dirty="0" smtClean="0">
                <a:solidFill>
                  <a:srgbClr val="FF0000"/>
                </a:solidFill>
              </a:rPr>
              <a:t> à </a:t>
            </a:r>
            <a:r>
              <a:rPr lang="fr-FR" dirty="0" err="1" smtClean="0">
                <a:solidFill>
                  <a:srgbClr val="FF0000"/>
                </a:solidFill>
              </a:rPr>
              <a:t>Paparemborde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412776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Font typeface="Tw Cen MT" pitchFamily="32" charset="0"/>
              <a:buChar char=" "/>
            </a:pPr>
            <a:r>
              <a:rPr lang="fr-FR" altLang="fr-FR" sz="2000" b="1" dirty="0" smtClean="0">
                <a:latin typeface="Tw Cen MT" pitchFamily="32" charset="0"/>
              </a:rPr>
              <a:t>- Association </a:t>
            </a:r>
            <a:r>
              <a:rPr lang="fr-FR" altLang="fr-FR" sz="2000" b="1" dirty="0">
                <a:latin typeface="Tw Cen MT" pitchFamily="32" charset="0"/>
              </a:rPr>
              <a:t>sportive </a:t>
            </a:r>
            <a:r>
              <a:rPr lang="fr-FR" altLang="fr-FR" sz="2000" b="1" dirty="0" smtClean="0">
                <a:latin typeface="Tw Cen MT" pitchFamily="32" charset="0"/>
              </a:rPr>
              <a:t>le </a:t>
            </a:r>
            <a:r>
              <a:rPr lang="fr-FR" altLang="fr-FR" sz="2000" b="1" dirty="0">
                <a:latin typeface="Tw Cen MT" pitchFamily="32" charset="0"/>
              </a:rPr>
              <a:t>mercredi après-midi </a:t>
            </a:r>
            <a:r>
              <a:rPr lang="fr-FR" altLang="fr-FR" sz="2000" b="1" dirty="0" smtClean="0">
                <a:latin typeface="Tw Cen MT" pitchFamily="32" charset="0"/>
              </a:rPr>
              <a:t>et sur le temps du midi (30 euros -utilisation </a:t>
            </a:r>
            <a:r>
              <a:rPr lang="fr-FR" altLang="fr-FR" sz="2000" b="1" dirty="0">
                <a:latin typeface="Tw Cen MT" pitchFamily="32" charset="0"/>
              </a:rPr>
              <a:t>possible du PASS 92</a:t>
            </a:r>
            <a:r>
              <a:rPr lang="fr-FR" altLang="fr-FR" sz="2000" b="1" dirty="0" smtClean="0">
                <a:latin typeface="Tw Cen MT" pitchFamily="32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Font typeface="Tw Cen MT" pitchFamily="32" charset="0"/>
              <a:buChar char=" "/>
            </a:pPr>
            <a:r>
              <a:rPr lang="fr-FR" altLang="fr-FR" sz="2000" b="1" dirty="0" smtClean="0">
                <a:latin typeface="Tw Cen MT" pitchFamily="32" charset="0"/>
              </a:rPr>
              <a:t>-Natation </a:t>
            </a:r>
            <a:r>
              <a:rPr lang="fr-FR" altLang="fr-FR" sz="2000" b="1" dirty="0">
                <a:latin typeface="Tw Cen MT" pitchFamily="32" charset="0"/>
              </a:rPr>
              <a:t>pour les élèves « non-nageurs » (validation de la compétence « savoir nager </a:t>
            </a:r>
            <a:r>
              <a:rPr lang="fr-FR" altLang="fr-FR" sz="2000" b="1" dirty="0" smtClean="0">
                <a:latin typeface="Tw Cen MT" pitchFamily="32" charset="0"/>
              </a:rPr>
              <a:t>»)</a:t>
            </a:r>
            <a:endParaRPr lang="fr-FR" altLang="fr-FR" sz="2000" b="1" dirty="0">
              <a:latin typeface="Tw Cen MT" pitchFamily="32" charset="0"/>
            </a:endParaRP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Font typeface="Tw Cen MT" pitchFamily="32" charset="0"/>
              <a:buChar char=" "/>
            </a:pPr>
            <a:r>
              <a:rPr lang="fr-FR" altLang="fr-FR" sz="2000" b="1" dirty="0" smtClean="0">
                <a:latin typeface="Tw Cen MT" pitchFamily="32" charset="0"/>
              </a:rPr>
              <a:t>- Plusieurs ateliers : </a:t>
            </a:r>
            <a:r>
              <a:rPr lang="fr-FR" altLang="fr-FR" sz="2000" b="1" dirty="0">
                <a:latin typeface="Tw Cen MT" pitchFamily="32" charset="0"/>
              </a:rPr>
              <a:t>z</a:t>
            </a:r>
            <a:r>
              <a:rPr lang="fr-FR" altLang="fr-FR" sz="2000" b="1" dirty="0" smtClean="0">
                <a:latin typeface="Tw Cen MT" pitchFamily="32" charset="0"/>
              </a:rPr>
              <a:t>umba; médias; aventure des écritures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Font typeface="Tw Cen MT" pitchFamily="32" charset="0"/>
              <a:buChar char=" "/>
            </a:pPr>
            <a:r>
              <a:rPr lang="fr-FR" altLang="fr-FR" sz="2000" b="1" dirty="0" smtClean="0">
                <a:latin typeface="Tw Cen MT" pitchFamily="32" charset="0"/>
              </a:rPr>
              <a:t>- Une chorale</a:t>
            </a: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Font typeface="Tw Cen MT" pitchFamily="32" charset="0"/>
              <a:buChar char=" "/>
            </a:pPr>
            <a:r>
              <a:rPr lang="fr-FR" altLang="fr-FR" sz="2000" b="1" dirty="0" smtClean="0">
                <a:latin typeface="Tw Cen MT" pitchFamily="32" charset="0"/>
              </a:rPr>
              <a:t>- Des élèves engagés : délégués  de classe/ délégués au CVC</a:t>
            </a:r>
          </a:p>
        </p:txBody>
      </p:sp>
    </p:spTree>
    <p:extLst>
      <p:ext uri="{BB962C8B-B14F-4D97-AF65-F5344CB8AC3E}">
        <p14:creationId xmlns:p14="http://schemas.microsoft.com/office/powerpoint/2010/main" val="934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Après la </a:t>
            </a:r>
            <a:r>
              <a:rPr lang="fr-FR" dirty="0">
                <a:solidFill>
                  <a:srgbClr val="FF0000"/>
                </a:solidFill>
              </a:rPr>
              <a:t>6</a:t>
            </a:r>
            <a:r>
              <a:rPr lang="fr-FR" dirty="0" smtClean="0">
                <a:solidFill>
                  <a:srgbClr val="FF0000"/>
                </a:solidFill>
              </a:rPr>
              <a:t>ème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31249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Font typeface="Tw Cen MT" pitchFamily="32" charset="0"/>
              <a:buChar char=" "/>
            </a:pPr>
            <a:r>
              <a:rPr lang="fr-FR" altLang="fr-FR" b="1" dirty="0">
                <a:latin typeface="Tw Cen MT" pitchFamily="32" charset="0"/>
              </a:rPr>
              <a:t>Le </a:t>
            </a:r>
            <a:r>
              <a:rPr lang="fr-FR" altLang="fr-FR" b="1" dirty="0" smtClean="0">
                <a:latin typeface="Tw Cen MT" pitchFamily="32" charset="0"/>
              </a:rPr>
              <a:t>latin </a:t>
            </a:r>
            <a:r>
              <a:rPr lang="fr-FR" altLang="fr-FR" b="1" dirty="0">
                <a:latin typeface="Tw Cen MT" pitchFamily="32" charset="0"/>
              </a:rPr>
              <a:t>en option </a:t>
            </a:r>
            <a:r>
              <a:rPr lang="fr-FR" altLang="fr-FR" b="1" dirty="0" smtClean="0">
                <a:latin typeface="Tw Cen MT" pitchFamily="32" charset="0"/>
              </a:rPr>
              <a:t>facultative (choix donné en fin de 5</a:t>
            </a:r>
            <a:r>
              <a:rPr lang="fr-FR" altLang="fr-FR" b="1" baseline="30000" dirty="0" smtClean="0">
                <a:latin typeface="Tw Cen MT" pitchFamily="32" charset="0"/>
              </a:rPr>
              <a:t>ème</a:t>
            </a:r>
            <a:r>
              <a:rPr lang="fr-FR" altLang="fr-FR" b="1" dirty="0" smtClean="0">
                <a:latin typeface="Tw Cen MT" pitchFamily="32" charset="0"/>
              </a:rPr>
              <a:t> pour continuer ou abandonner)</a:t>
            </a:r>
            <a:endParaRPr lang="fr-FR" altLang="fr-FR" b="1" dirty="0">
              <a:latin typeface="Tw Cen MT" pitchFamily="32" charset="0"/>
            </a:endParaRP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None/>
            </a:pPr>
            <a:endParaRPr lang="fr-FR" altLang="fr-FR" b="1" dirty="0">
              <a:latin typeface="Tw Cen MT" pitchFamily="32" charset="0"/>
            </a:endParaRPr>
          </a:p>
          <a:p>
            <a:pPr>
              <a:lnSpc>
                <a:spcPct val="90000"/>
              </a:lnSpc>
              <a:spcBef>
                <a:spcPts val="1325"/>
              </a:spcBef>
              <a:spcAft>
                <a:spcPts val="225"/>
              </a:spcAft>
              <a:buClr>
                <a:srgbClr val="1CADE4"/>
              </a:buClr>
              <a:buFont typeface="Tw Cen MT" pitchFamily="32" charset="0"/>
              <a:buChar char=" "/>
            </a:pPr>
            <a:r>
              <a:rPr lang="fr-FR" altLang="fr-FR" b="1" dirty="0" smtClean="0">
                <a:latin typeface="Tw Cen MT" pitchFamily="32" charset="0"/>
              </a:rPr>
              <a:t>Deux Langues vivantes </a:t>
            </a:r>
            <a:r>
              <a:rPr lang="fr-FR" altLang="fr-FR" b="1" dirty="0">
                <a:latin typeface="Tw Cen MT" pitchFamily="32" charset="0"/>
              </a:rPr>
              <a:t>2 : </a:t>
            </a:r>
            <a:r>
              <a:rPr lang="fr-FR" altLang="fr-FR" b="1" dirty="0" smtClean="0">
                <a:latin typeface="Tw Cen MT" pitchFamily="32" charset="0"/>
              </a:rPr>
              <a:t>l’espagnol</a:t>
            </a:r>
            <a:r>
              <a:rPr lang="fr-FR" altLang="fr-FR" dirty="0"/>
              <a:t> </a:t>
            </a:r>
            <a:r>
              <a:rPr lang="fr-FR" altLang="fr-FR" b="1" dirty="0" smtClean="0"/>
              <a:t>ou l’allemand</a:t>
            </a:r>
            <a:endParaRPr lang="fr-FR" altLang="fr-FR" b="1" dirty="0">
              <a:latin typeface="Tw Cen M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62068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L’inscription au collège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1484784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Les dossiers d’inscription seront remis début juin aux écoles de secteurs pour diffusion auprès des familles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043608" y="3093573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L’inscription se fera au collège le mercredi 16 juin après-midi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3522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778098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Présentation de l’établissement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3"/>
            <a:ext cx="7848872" cy="2736304"/>
          </a:xfrm>
        </p:spPr>
        <p:txBody>
          <a:bodyPr>
            <a:normAutofit/>
          </a:bodyPr>
          <a:lstStyle/>
          <a:p>
            <a:r>
              <a:rPr lang="fr-FR" altLang="fr-FR" i="1" dirty="0">
                <a:solidFill>
                  <a:srgbClr val="002060"/>
                </a:solidFill>
              </a:rPr>
              <a:t>La première rentrée dans ses locaux neufs date de septembre </a:t>
            </a:r>
            <a:r>
              <a:rPr lang="fr-FR" altLang="fr-FR" i="1" dirty="0" smtClean="0">
                <a:solidFill>
                  <a:srgbClr val="002060"/>
                </a:solidFill>
              </a:rPr>
              <a:t>2009. </a:t>
            </a:r>
            <a:endParaRPr lang="fr-FR" altLang="fr-FR" i="1" dirty="0">
              <a:solidFill>
                <a:srgbClr val="002060"/>
              </a:solidFill>
            </a:endParaRPr>
          </a:p>
          <a:p>
            <a:r>
              <a:rPr lang="fr-FR" altLang="fr-FR" i="1" dirty="0" smtClean="0">
                <a:solidFill>
                  <a:srgbClr val="002060"/>
                </a:solidFill>
              </a:rPr>
              <a:t>2020-2021 : 550 </a:t>
            </a:r>
            <a:r>
              <a:rPr lang="fr-FR" altLang="fr-FR" i="1" dirty="0">
                <a:solidFill>
                  <a:srgbClr val="002060"/>
                </a:solidFill>
              </a:rPr>
              <a:t>élèves répartis sur </a:t>
            </a:r>
            <a:r>
              <a:rPr lang="fr-FR" altLang="fr-FR" i="1" dirty="0" smtClean="0">
                <a:solidFill>
                  <a:srgbClr val="C00000"/>
                </a:solidFill>
              </a:rPr>
              <a:t>21 </a:t>
            </a:r>
            <a:r>
              <a:rPr lang="fr-FR" altLang="fr-FR" i="1" dirty="0">
                <a:solidFill>
                  <a:srgbClr val="C00000"/>
                </a:solidFill>
              </a:rPr>
              <a:t>divisions </a:t>
            </a:r>
          </a:p>
          <a:p>
            <a:r>
              <a:rPr lang="fr-FR" altLang="fr-FR" i="1" dirty="0" smtClean="0">
                <a:solidFill>
                  <a:srgbClr val="C00000"/>
                </a:solidFill>
              </a:rPr>
              <a:t>5 </a:t>
            </a:r>
            <a:r>
              <a:rPr lang="fr-FR" altLang="fr-FR" i="1" dirty="0">
                <a:solidFill>
                  <a:srgbClr val="C00000"/>
                </a:solidFill>
              </a:rPr>
              <a:t>classes de </a:t>
            </a:r>
            <a:r>
              <a:rPr lang="fr-FR" altLang="fr-FR" i="1" dirty="0" smtClean="0">
                <a:solidFill>
                  <a:srgbClr val="C00000"/>
                </a:solidFill>
              </a:rPr>
              <a:t>6</a:t>
            </a:r>
            <a:r>
              <a:rPr lang="fr-FR" altLang="fr-FR" i="1" baseline="30000" dirty="0" smtClean="0">
                <a:solidFill>
                  <a:srgbClr val="C00000"/>
                </a:solidFill>
              </a:rPr>
              <a:t>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1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62068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L’inscription à la demi-pension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1484784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Prestataire privé : ELIOR</a:t>
            </a:r>
          </a:p>
          <a:p>
            <a:r>
              <a:rPr lang="fr-FR" sz="2400" dirty="0" smtClean="0"/>
              <a:t>LUNDI, MARDI, JEUDI, VENDREDI : Les DP déjeunent tous les jours en septembre, puis au choix et de manière définitive après stabilisation des emplois du temps</a:t>
            </a:r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 </a:t>
            </a:r>
          </a:p>
          <a:p>
            <a:endParaRPr lang="fr-FR" sz="2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899592" y="357301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L’inscription se fait sur le site du département 92 (</a:t>
            </a:r>
            <a:r>
              <a:rPr lang="fr-FR" sz="2400" dirty="0" err="1" smtClean="0"/>
              <a:t>Pass</a:t>
            </a:r>
            <a:r>
              <a:rPr lang="fr-FR" sz="2400" dirty="0" smtClean="0"/>
              <a:t>+) par l’un des responsables légaux</a:t>
            </a:r>
          </a:p>
          <a:p>
            <a:r>
              <a:rPr lang="fr-FR" sz="2400" dirty="0" smtClean="0"/>
              <a:t>Quand? : durant l’été, avant validation par le collège à la rentrée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16148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62068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Les bourses nationales</a:t>
            </a:r>
            <a:endParaRPr lang="fr-FR" sz="32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148478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Inscriptions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septembre à la mi-octobre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935596" y="225366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Codes remis aux familles à la rentrée (codes à conserver durant toute sa scolarité)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2526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47667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LES ASSOCIATIONS</a:t>
            </a:r>
            <a:endParaRPr lang="fr-FR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899592" y="1412777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b="1" dirty="0" smtClean="0"/>
              <a:t>Le Foyer Socio-Educatif (caisse de l’</a:t>
            </a:r>
            <a:r>
              <a:rPr lang="fr-FR" altLang="fr-FR" sz="2400" b="1" dirty="0"/>
              <a:t>é</a:t>
            </a:r>
            <a:r>
              <a:rPr lang="fr-FR" altLang="fr-FR" sz="2400" b="1" dirty="0" smtClean="0"/>
              <a:t>cole)  </a:t>
            </a:r>
            <a:r>
              <a:rPr lang="fr-FR" altLang="fr-FR" sz="2400" b="1" dirty="0"/>
              <a:t>: adhésion : 8</a:t>
            </a:r>
            <a:r>
              <a:rPr lang="fr-FR" altLang="fr-FR" sz="2400" b="1" dirty="0" smtClean="0"/>
              <a:t> </a:t>
            </a:r>
            <a:r>
              <a:rPr lang="fr-FR" altLang="fr-FR" sz="2400" b="1" dirty="0"/>
              <a:t>€ </a:t>
            </a:r>
            <a:r>
              <a:rPr lang="fr-FR" altLang="fr-FR" sz="2400" b="1" dirty="0" smtClean="0"/>
              <a:t>pour </a:t>
            </a:r>
            <a:r>
              <a:rPr lang="fr-FR" altLang="fr-FR" sz="2400" b="1" dirty="0"/>
              <a:t>l’année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971600" y="2495015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sz="2400" b="1" dirty="0" smtClean="0">
                <a:solidFill>
                  <a:sysClr val="windowText" lastClr="000000"/>
                </a:solidFill>
              </a:rPr>
              <a:t>Les Associations des parents élèves</a:t>
            </a:r>
            <a:endParaRPr lang="fr-F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47226" y="3346427"/>
            <a:ext cx="529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La FCPE : </a:t>
            </a:r>
            <a:r>
              <a:rPr lang="fr-FR" sz="2400" dirty="0"/>
              <a:t> </a:t>
            </a:r>
            <a:r>
              <a:rPr lang="fr-FR" sz="2400" dirty="0">
                <a:hlinkClick r:id="rId2"/>
              </a:rPr>
              <a:t>https://92.fcpe-asso.fr/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347226" y="4005064"/>
            <a:ext cx="529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L’UPIC : </a:t>
            </a:r>
            <a:r>
              <a:rPr lang="fr-FR" sz="2400" dirty="0"/>
              <a:t> </a:t>
            </a:r>
            <a:r>
              <a:rPr lang="fr-FR" sz="2400" dirty="0">
                <a:hlinkClick r:id="rId3"/>
              </a:rPr>
              <a:t>paparemborde@upic.asso.fr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73611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442393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ce.0922662u@ac-versailles.fr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259632" y="98072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CONTACTS COLLEGE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259632" y="278092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Site Internet 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267744" y="3429000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http://www.clg-paparemborde-colombes.ac-versailles.fr/</a:t>
            </a:r>
          </a:p>
        </p:txBody>
      </p:sp>
    </p:spTree>
    <p:extLst>
      <p:ext uri="{BB962C8B-B14F-4D97-AF65-F5344CB8AC3E}">
        <p14:creationId xmlns:p14="http://schemas.microsoft.com/office/powerpoint/2010/main" val="364491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Les + du collège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744416"/>
          </a:xfrm>
        </p:spPr>
        <p:txBody>
          <a:bodyPr/>
          <a:lstStyle/>
          <a:p>
            <a:r>
              <a:rPr lang="fr-FR" dirty="0" smtClean="0"/>
              <a:t>Un collège à taille humaine</a:t>
            </a:r>
          </a:p>
          <a:p>
            <a:r>
              <a:rPr lang="fr-FR" dirty="0" smtClean="0"/>
              <a:t>Un cadre de travail moderne et agréable</a:t>
            </a:r>
          </a:p>
          <a:p>
            <a:r>
              <a:rPr lang="fr-FR" dirty="0" smtClean="0"/>
              <a:t>Une équipe dynamique : nombreux projets, concours, sorties, voyages…</a:t>
            </a:r>
          </a:p>
          <a:p>
            <a:r>
              <a:rPr lang="fr-FR" dirty="0" smtClean="0"/>
              <a:t>Un suivi de </a:t>
            </a:r>
            <a:r>
              <a:rPr lang="fr-FR" u="sng" dirty="0" smtClean="0"/>
              <a:t>tous</a:t>
            </a:r>
            <a:r>
              <a:rPr lang="fr-FR" dirty="0" smtClean="0"/>
              <a:t> les élèves</a:t>
            </a:r>
          </a:p>
          <a:p>
            <a:r>
              <a:rPr lang="fr-FR" dirty="0" smtClean="0"/>
              <a:t>Une bonne communication avec les familles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25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778098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Quelques indicateurs….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720104"/>
              </p:ext>
            </p:extLst>
          </p:nvPr>
        </p:nvGraphicFramePr>
        <p:xfrm>
          <a:off x="921040" y="1268761"/>
          <a:ext cx="4083009" cy="1080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805">
                  <a:extLst>
                    <a:ext uri="{9D8B030D-6E8A-4147-A177-3AD203B41FA5}">
                      <a16:colId xmlns:a16="http://schemas.microsoft.com/office/drawing/2014/main" val="652749967"/>
                    </a:ext>
                  </a:extLst>
                </a:gridCol>
                <a:gridCol w="1257605">
                  <a:extLst>
                    <a:ext uri="{9D8B030D-6E8A-4147-A177-3AD203B41FA5}">
                      <a16:colId xmlns:a16="http://schemas.microsoft.com/office/drawing/2014/main" val="617476920"/>
                    </a:ext>
                  </a:extLst>
                </a:gridCol>
                <a:gridCol w="1463599">
                  <a:extLst>
                    <a:ext uri="{9D8B030D-6E8A-4147-A177-3AD203B41FA5}">
                      <a16:colId xmlns:a16="http://schemas.microsoft.com/office/drawing/2014/main" val="2848617593"/>
                    </a:ext>
                  </a:extLst>
                </a:gridCol>
              </a:tblGrid>
              <a:tr h="243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DNB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2020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2019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593419"/>
                  </a:ext>
                </a:extLst>
              </a:tr>
              <a:tr h="348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Taux de réussite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89,5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87,6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487745"/>
                  </a:ext>
                </a:extLst>
              </a:tr>
              <a:tr h="243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% de mentions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64,6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63,6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613891"/>
                  </a:ext>
                </a:extLst>
              </a:tr>
              <a:tr h="243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% des TB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37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25,25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26777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81359"/>
              </p:ext>
            </p:extLst>
          </p:nvPr>
        </p:nvGraphicFramePr>
        <p:xfrm>
          <a:off x="944990" y="2762558"/>
          <a:ext cx="5595178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1505">
                  <a:extLst>
                    <a:ext uri="{9D8B030D-6E8A-4147-A177-3AD203B41FA5}">
                      <a16:colId xmlns:a16="http://schemas.microsoft.com/office/drawing/2014/main" val="293470623"/>
                    </a:ext>
                  </a:extLst>
                </a:gridCol>
                <a:gridCol w="1348857">
                  <a:extLst>
                    <a:ext uri="{9D8B030D-6E8A-4147-A177-3AD203B41FA5}">
                      <a16:colId xmlns:a16="http://schemas.microsoft.com/office/drawing/2014/main" val="2628755853"/>
                    </a:ext>
                  </a:extLst>
                </a:gridCol>
                <a:gridCol w="1854816">
                  <a:extLst>
                    <a:ext uri="{9D8B030D-6E8A-4147-A177-3AD203B41FA5}">
                      <a16:colId xmlns:a16="http://schemas.microsoft.com/office/drawing/2014/main" val="3375898708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Passage en 2</a:t>
                      </a:r>
                      <a:r>
                        <a:rPr lang="fr-FR" sz="1400" b="1" baseline="30000" dirty="0">
                          <a:effectLst/>
                        </a:rPr>
                        <a:t>Nd</a:t>
                      </a:r>
                      <a:r>
                        <a:rPr lang="fr-FR" sz="1400" b="1" dirty="0">
                          <a:effectLst/>
                        </a:rPr>
                        <a:t> GT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2020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2019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63621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R. </a:t>
                      </a:r>
                      <a:r>
                        <a:rPr lang="fr-FR" sz="1400" b="1" dirty="0" err="1">
                          <a:effectLst/>
                        </a:rPr>
                        <a:t>Paparemborde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77,7%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77,7%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66445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Académie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74,6%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72,9%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196163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517881"/>
              </p:ext>
            </p:extLst>
          </p:nvPr>
        </p:nvGraphicFramePr>
        <p:xfrm>
          <a:off x="944990" y="4077072"/>
          <a:ext cx="4995162" cy="779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7109">
                  <a:extLst>
                    <a:ext uri="{9D8B030D-6E8A-4147-A177-3AD203B41FA5}">
                      <a16:colId xmlns:a16="http://schemas.microsoft.com/office/drawing/2014/main" val="3596044403"/>
                    </a:ext>
                  </a:extLst>
                </a:gridCol>
                <a:gridCol w="2498053">
                  <a:extLst>
                    <a:ext uri="{9D8B030D-6E8A-4147-A177-3AD203B41FA5}">
                      <a16:colId xmlns:a16="http://schemas.microsoft.com/office/drawing/2014/main" val="3779980009"/>
                    </a:ext>
                  </a:extLst>
                </a:gridCol>
              </a:tblGrid>
              <a:tr h="322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Passage en 1</a:t>
                      </a:r>
                      <a:r>
                        <a:rPr lang="fr-FR" sz="1400" b="1" baseline="30000" dirty="0">
                          <a:effectLst/>
                        </a:rPr>
                        <a:t>ère</a:t>
                      </a:r>
                      <a:r>
                        <a:rPr lang="fr-FR" sz="1400" b="1" dirty="0">
                          <a:effectLst/>
                        </a:rPr>
                        <a:t> générale 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Cohorte 2018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71049"/>
                  </a:ext>
                </a:extLst>
              </a:tr>
              <a:tr h="19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R. </a:t>
                      </a:r>
                      <a:r>
                        <a:rPr lang="fr-FR" sz="1400" b="1" dirty="0" err="1">
                          <a:effectLst/>
                        </a:rPr>
                        <a:t>Paparemborde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74,5%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291739"/>
                  </a:ext>
                </a:extLst>
              </a:tr>
              <a:tr h="198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effectLst/>
                        </a:rPr>
                        <a:t>Académie</a:t>
                      </a:r>
                      <a:endParaRPr lang="fr-F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66,2%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17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1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4254" y="116632"/>
            <a:ext cx="8229600" cy="1143000"/>
          </a:xfrm>
        </p:spPr>
        <p:txBody>
          <a:bodyPr/>
          <a:lstStyle/>
          <a:p>
            <a:r>
              <a:rPr lang="fr-FR" dirty="0" smtClean="0"/>
              <a:t>Après la 3ème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69481"/>
              </p:ext>
            </p:extLst>
          </p:nvPr>
        </p:nvGraphicFramePr>
        <p:xfrm>
          <a:off x="683568" y="1260735"/>
          <a:ext cx="7488832" cy="313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1086829674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4031290172"/>
                    </a:ext>
                  </a:extLst>
                </a:gridCol>
              </a:tblGrid>
              <a:tr h="361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LYCEES PROFESSIONNELS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LYCEES GENERAUX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394326"/>
                  </a:ext>
                </a:extLst>
              </a:tr>
              <a:tr h="361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Lycée </a:t>
                      </a:r>
                      <a:r>
                        <a:rPr lang="fr-FR" sz="1800" b="1" dirty="0" err="1">
                          <a:effectLst/>
                        </a:rPr>
                        <a:t>Garamont</a:t>
                      </a:r>
                      <a:r>
                        <a:rPr lang="fr-FR" sz="1800" b="1" dirty="0">
                          <a:effectLst/>
                        </a:rPr>
                        <a:t> à Colombes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Lycée Guy de Maupassant à Colombes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422162"/>
                  </a:ext>
                </a:extLst>
              </a:tr>
              <a:tr h="1117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Lycée Anatole France à Colombes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Lycée Lucie Aubrac à Courbevoie (sections internationales anglais-arabe- </a:t>
                      </a:r>
                      <a:r>
                        <a:rPr lang="fr-FR" sz="1800" b="1" dirty="0" err="1">
                          <a:effectLst/>
                        </a:rPr>
                        <a:t>abibac</a:t>
                      </a:r>
                      <a:r>
                        <a:rPr lang="fr-FR" sz="1800" b="1" dirty="0">
                          <a:effectLst/>
                        </a:rPr>
                        <a:t>-section européenne allemand)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4584646"/>
                  </a:ext>
                </a:extLst>
              </a:tr>
              <a:tr h="739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Lycée la Tourelle à La Garenne-Colombes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effectLst/>
                        </a:rPr>
                        <a:t>Lycée Albert-Camus à Bois-Colombes (bachibac, section europénne allemand) 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841653"/>
                  </a:ext>
                </a:extLst>
              </a:tr>
              <a:tr h="3612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Lycée P. Painlevé à Courbevoie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 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64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3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9552" y="2499937"/>
            <a:ext cx="2304256" cy="25132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t" anchorCtr="0">
            <a:no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kern="1200" dirty="0" smtClean="0">
                <a:solidFill>
                  <a:sysClr val="windowText" lastClr="000000"/>
                </a:solidFill>
              </a:rPr>
              <a:t>L’EQUIPE PEDAGOGIQUE</a:t>
            </a: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b="1" dirty="0" smtClean="0">
              <a:solidFill>
                <a:sysClr val="windowText" lastClr="000000"/>
              </a:solidFill>
            </a:endParaRP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kern="1200" dirty="0" smtClean="0">
                <a:solidFill>
                  <a:sysClr val="windowText" lastClr="000000"/>
                </a:solidFill>
              </a:rPr>
              <a:t>36 professeurs (21 PP)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1 documentaliste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ysClr val="windowText" lastClr="000000"/>
                </a:solidFill>
              </a:rPr>
              <a:t>2</a:t>
            </a:r>
            <a:r>
              <a:rPr lang="fr-FR" b="1" dirty="0" smtClean="0">
                <a:solidFill>
                  <a:sysClr val="windowText" lastClr="000000"/>
                </a:solidFill>
              </a:rPr>
              <a:t> assistants de langue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kern="1200" dirty="0" smtClean="0">
                <a:solidFill>
                  <a:sysClr val="windowText" lastClr="000000"/>
                </a:solidFill>
              </a:rPr>
              <a:t>(anglais et espagnol)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b="1" kern="1200" dirty="0" smtClean="0">
              <a:solidFill>
                <a:sysClr val="windowText" lastClr="000000"/>
              </a:solidFill>
            </a:endParaRP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sz="1200" b="1" kern="1200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2674" y="2453985"/>
            <a:ext cx="2389278" cy="1839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t" anchorCtr="0">
            <a:no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LA VIE SCOLAIRE</a:t>
            </a:r>
            <a:endParaRPr lang="fr-FR" b="1" dirty="0">
              <a:solidFill>
                <a:sysClr val="windowText" lastClr="000000"/>
              </a:solidFill>
            </a:endParaRP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LA CPE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ysClr val="windowText" lastClr="000000"/>
                </a:solidFill>
              </a:rPr>
              <a:t>7</a:t>
            </a:r>
            <a:r>
              <a:rPr lang="fr-FR" b="1" dirty="0" smtClean="0">
                <a:solidFill>
                  <a:sysClr val="windowText" lastClr="000000"/>
                </a:solidFill>
              </a:rPr>
              <a:t> Assistants d’Education</a:t>
            </a: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b="1" kern="1200" dirty="0" smtClean="0">
              <a:solidFill>
                <a:sysClr val="windowText" lastClr="000000"/>
              </a:solidFill>
            </a:endParaRP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sz="1200" b="1" kern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0112" y="1177778"/>
            <a:ext cx="3168351" cy="28992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t" anchorCtr="0">
            <a:no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kern="1200" dirty="0" smtClean="0">
                <a:solidFill>
                  <a:sysClr val="windowText" lastClr="000000"/>
                </a:solidFill>
              </a:rPr>
              <a:t>L’EQUIPE MEDICO-SOCIALE</a:t>
            </a: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b="1" dirty="0">
              <a:solidFill>
                <a:sysClr val="windowText" lastClr="000000"/>
              </a:solidFill>
            </a:endParaRP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1 </a:t>
            </a:r>
            <a:r>
              <a:rPr lang="fr-FR" b="1" kern="1200" dirty="0" smtClean="0">
                <a:solidFill>
                  <a:sysClr val="windowText" lastClr="000000"/>
                </a:solidFill>
              </a:rPr>
              <a:t>infirmière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>
                <a:solidFill>
                  <a:sysClr val="windowText" lastClr="000000"/>
                </a:solidFill>
              </a:rPr>
              <a:t>1</a:t>
            </a:r>
            <a:r>
              <a:rPr lang="fr-FR" b="1" dirty="0" smtClean="0">
                <a:solidFill>
                  <a:sysClr val="windowText" lastClr="000000"/>
                </a:solidFill>
              </a:rPr>
              <a:t> médiatrice éducative 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1 psychologue EN  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1 assistante sociale 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3 AES-H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b="1" dirty="0" smtClean="0">
              <a:solidFill>
                <a:sysClr val="windowText" lastClr="000000"/>
              </a:solidFill>
            </a:endParaRP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b="1" kern="1200" dirty="0" smtClean="0">
              <a:solidFill>
                <a:sysClr val="windowText" lastClr="000000"/>
              </a:solidFill>
            </a:endParaRP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sz="1200" b="1" kern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624736" cy="360040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Une équipe autour de votre enfant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5140" y="1020252"/>
            <a:ext cx="4860956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22860" rIns="30480" bIns="22860" numCol="1" spcCol="1270" anchor="t" anchorCtr="0">
            <a:no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LA DIRECTION</a:t>
            </a:r>
            <a:endParaRPr lang="fr-FR" b="1" dirty="0">
              <a:solidFill>
                <a:sysClr val="windowText" lastClr="000000"/>
              </a:solidFill>
            </a:endParaRP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Le principal 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La principale adjointe </a:t>
            </a:r>
          </a:p>
          <a:p>
            <a:pPr lvl="0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fr-FR" b="1" dirty="0" smtClean="0">
                <a:solidFill>
                  <a:sysClr val="windowText" lastClr="000000"/>
                </a:solidFill>
              </a:rPr>
              <a:t>La gestionnaire</a:t>
            </a:r>
            <a:endParaRPr lang="fr-FR" b="1" kern="1200" dirty="0" smtClean="0">
              <a:solidFill>
                <a:sysClr val="windowText" lastClr="000000"/>
              </a:solidFill>
            </a:endParaRP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fr-FR" sz="1200" b="1" kern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enseignements en 6ème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fr-FR" altLang="fr-FR" b="1" dirty="0">
              <a:solidFill>
                <a:srgbClr val="1C185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lvl="0" indent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endParaRPr lang="fr-FR" altLang="fr-FR" b="1" dirty="0">
              <a:solidFill>
                <a:srgbClr val="1C185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/>
          <a:srcRect l="35363" t="33219" r="41525" b="14617"/>
          <a:stretch/>
        </p:blipFill>
        <p:spPr bwMode="auto">
          <a:xfrm>
            <a:off x="1763688" y="980729"/>
            <a:ext cx="4104456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033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L’accompagnement personnalisé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267744" y="1340768"/>
          <a:ext cx="3984104" cy="3400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577">
                <a:tc>
                  <a:txBody>
                    <a:bodyPr/>
                    <a:lstStyle/>
                    <a:p>
                      <a:r>
                        <a:rPr lang="fr-FR" dirty="0" smtClean="0"/>
                        <a:t>MATIERE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HORAIRE EN DEMI-GROUPES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577">
                <a:tc>
                  <a:txBody>
                    <a:bodyPr/>
                    <a:lstStyle/>
                    <a:p>
                      <a:r>
                        <a:rPr lang="fr-FR" dirty="0" smtClean="0"/>
                        <a:t>Français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577">
                <a:tc>
                  <a:txBody>
                    <a:bodyPr/>
                    <a:lstStyle/>
                    <a:p>
                      <a:r>
                        <a:rPr lang="fr-FR" dirty="0" smtClean="0"/>
                        <a:t>Histoire-EMC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77">
                <a:tc>
                  <a:txBody>
                    <a:bodyPr/>
                    <a:lstStyle/>
                    <a:p>
                      <a:r>
                        <a:rPr lang="fr-FR" dirty="0" smtClean="0"/>
                        <a:t>Anglais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77">
                <a:tc>
                  <a:txBody>
                    <a:bodyPr/>
                    <a:lstStyle/>
                    <a:p>
                      <a:r>
                        <a:rPr lang="fr-FR" dirty="0" smtClean="0"/>
                        <a:t>SVT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0,5h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484">
                <a:tc>
                  <a:txBody>
                    <a:bodyPr/>
                    <a:lstStyle/>
                    <a:p>
                      <a:r>
                        <a:rPr lang="fr-FR" dirty="0" smtClean="0"/>
                        <a:t>Physique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0,5h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L’initiation à l’allemand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fr-FR" dirty="0" smtClean="0"/>
              <a:t>1 heure par semaine pour :</a:t>
            </a:r>
          </a:p>
          <a:p>
            <a:pPr lvl="1">
              <a:buFontTx/>
              <a:buChar char="-"/>
            </a:pPr>
            <a:r>
              <a:rPr lang="fr-FR" dirty="0" smtClean="0"/>
              <a:t>découvrir la culture</a:t>
            </a:r>
          </a:p>
          <a:p>
            <a:pPr lvl="1">
              <a:buFontTx/>
              <a:buChar char="-"/>
            </a:pPr>
            <a:r>
              <a:rPr lang="fr-FR" dirty="0"/>
              <a:t>p</a:t>
            </a:r>
            <a:r>
              <a:rPr lang="fr-FR" dirty="0" smtClean="0"/>
              <a:t>rogresser en logique</a:t>
            </a:r>
          </a:p>
          <a:p>
            <a:pPr lvl="1"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e préparer à la LV2 en 5ème</a:t>
            </a:r>
          </a:p>
          <a:p>
            <a:pPr lvl="1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28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654</Words>
  <Application>Microsoft Office PowerPoint</Application>
  <PresentationFormat>Affichage à l'écran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MS PGothic</vt:lpstr>
      <vt:lpstr>Arial</vt:lpstr>
      <vt:lpstr>Calibri</vt:lpstr>
      <vt:lpstr>Times New Roman</vt:lpstr>
      <vt:lpstr>Tw Cen MT</vt:lpstr>
      <vt:lpstr>Thème Office</vt:lpstr>
      <vt:lpstr>PRESENTATION DU COLLEGE ET DE LA CLASSE DE 6EME parents de CM2</vt:lpstr>
      <vt:lpstr>Présentation de l’établissement</vt:lpstr>
      <vt:lpstr>Les + du collège</vt:lpstr>
      <vt:lpstr>Quelques indicateurs….</vt:lpstr>
      <vt:lpstr>Après la 3ème</vt:lpstr>
      <vt:lpstr>Une équipe autour de votre enfant</vt:lpstr>
      <vt:lpstr>Les enseignements en 6ème</vt:lpstr>
      <vt:lpstr>L’accompagnement personnalisé</vt:lpstr>
      <vt:lpstr>L’initiation à l’allemand</vt:lpstr>
      <vt:lpstr>Un emploi du temps de 6ème</vt:lpstr>
      <vt:lpstr>Les dispositifs d’accompagnement</vt:lpstr>
      <vt:lpstr>En classe</vt:lpstr>
      <vt:lpstr>Devoirs faits</vt:lpstr>
      <vt:lpstr>PREMIS  (Plan pour la réussite à l’école et une meilleure insertion scolaire)</vt:lpstr>
      <vt:lpstr>Présentation PowerPoint</vt:lpstr>
      <vt:lpstr>Présentation PowerPoint</vt:lpstr>
      <vt:lpstr>La classe de 6ème à Paparemborde</vt:lpstr>
      <vt:lpstr>Après la 6ème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 LA CLASSE DE 6EME</dc:title>
  <dc:creator>christian.siffre</dc:creator>
  <cp:lastModifiedBy>christian.siffre</cp:lastModifiedBy>
  <cp:revision>137</cp:revision>
  <cp:lastPrinted>2020-09-07T07:19:24Z</cp:lastPrinted>
  <dcterms:created xsi:type="dcterms:W3CDTF">2017-09-07T09:54:11Z</dcterms:created>
  <dcterms:modified xsi:type="dcterms:W3CDTF">2021-06-07T17:11:41Z</dcterms:modified>
</cp:coreProperties>
</file>